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</p:sldIdLst>
  <p:sldSz cx="13716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Arita Buri Bold" panose="020B0604020202020204" charset="-127"/>
      <p:regular r:id="rId19"/>
    </p:embeddedFont>
    <p:embeddedFont>
      <p:font typeface="Handlee" panose="02000000000000000000" pitchFamily="2" charset="0"/>
      <p:regular r:id="rId20"/>
    </p:embeddedFont>
    <p:embeddedFont>
      <p:font typeface="Rubik" panose="00000500000000000000" pitchFamily="2" charset="-79"/>
      <p:regular r:id="rId21"/>
    </p:embeddedFont>
    <p:embeddedFont>
      <p:font typeface="Open Sans Light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C6F08B-A7A6-4F7F-9912-B49BD0D6D6C4}" v="2" dt="2021-05-05T09:32:59.5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Estilo Médio 1 - Destaqu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24" autoAdjust="0"/>
    <p:restoredTop sz="94622" autoAdjust="0"/>
  </p:normalViewPr>
  <p:slideViewPr>
    <p:cSldViewPr>
      <p:cViewPr varScale="1">
        <p:scale>
          <a:sx n="56" d="100"/>
          <a:sy n="56" d="100"/>
        </p:scale>
        <p:origin x="1728" y="197"/>
      </p:cViewPr>
      <p:guideLst>
        <p:guide orient="horz" pos="216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Miguel Baldaia Almeida E Sousa" userId="a5975659-c7fe-496d-b9f2-2a594c6f9be8" providerId="ADAL" clId="{97C6F08B-A7A6-4F7F-9912-B49BD0D6D6C4}"/>
    <pc:docChg chg="undo custSel modSld">
      <pc:chgData name="Pedro Miguel Baldaia Almeida E Sousa" userId="a5975659-c7fe-496d-b9f2-2a594c6f9be8" providerId="ADAL" clId="{97C6F08B-A7A6-4F7F-9912-B49BD0D6D6C4}" dt="2021-05-05T09:33:26.969" v="16" actId="1076"/>
      <pc:docMkLst>
        <pc:docMk/>
      </pc:docMkLst>
      <pc:sldChg chg="modSp mod">
        <pc:chgData name="Pedro Miguel Baldaia Almeida E Sousa" userId="a5975659-c7fe-496d-b9f2-2a594c6f9be8" providerId="ADAL" clId="{97C6F08B-A7A6-4F7F-9912-B49BD0D6D6C4}" dt="2021-05-05T09:31:27.066" v="5" actId="1076"/>
        <pc:sldMkLst>
          <pc:docMk/>
          <pc:sldMk cId="1335683602" sldId="266"/>
        </pc:sldMkLst>
        <pc:spChg chg="mod">
          <ac:chgData name="Pedro Miguel Baldaia Almeida E Sousa" userId="a5975659-c7fe-496d-b9f2-2a594c6f9be8" providerId="ADAL" clId="{97C6F08B-A7A6-4F7F-9912-B49BD0D6D6C4}" dt="2021-05-05T09:31:11.700" v="3" actId="1076"/>
          <ac:spMkLst>
            <pc:docMk/>
            <pc:sldMk cId="1335683602" sldId="266"/>
            <ac:spMk id="2" creationId="{00000000-0000-0000-0000-000000000000}"/>
          </ac:spMkLst>
        </pc:spChg>
        <pc:spChg chg="mod">
          <ac:chgData name="Pedro Miguel Baldaia Almeida E Sousa" userId="a5975659-c7fe-496d-b9f2-2a594c6f9be8" providerId="ADAL" clId="{97C6F08B-A7A6-4F7F-9912-B49BD0D6D6C4}" dt="2021-05-05T09:31:11.700" v="3" actId="1076"/>
          <ac:spMkLst>
            <pc:docMk/>
            <pc:sldMk cId="1335683602" sldId="266"/>
            <ac:spMk id="3" creationId="{00000000-0000-0000-0000-000000000000}"/>
          </ac:spMkLst>
        </pc:spChg>
        <pc:spChg chg="mod">
          <ac:chgData name="Pedro Miguel Baldaia Almeida E Sousa" userId="a5975659-c7fe-496d-b9f2-2a594c6f9be8" providerId="ADAL" clId="{97C6F08B-A7A6-4F7F-9912-B49BD0D6D6C4}" dt="2021-05-05T09:31:11.700" v="3" actId="1076"/>
          <ac:spMkLst>
            <pc:docMk/>
            <pc:sldMk cId="1335683602" sldId="266"/>
            <ac:spMk id="9" creationId="{00000000-0000-0000-0000-000000000000}"/>
          </ac:spMkLst>
        </pc:spChg>
        <pc:picChg chg="mod">
          <ac:chgData name="Pedro Miguel Baldaia Almeida E Sousa" userId="a5975659-c7fe-496d-b9f2-2a594c6f9be8" providerId="ADAL" clId="{97C6F08B-A7A6-4F7F-9912-B49BD0D6D6C4}" dt="2021-05-05T09:31:27.066" v="5" actId="1076"/>
          <ac:picMkLst>
            <pc:docMk/>
            <pc:sldMk cId="1335683602" sldId="266"/>
            <ac:picMk id="4" creationId="{00000000-0000-0000-0000-000000000000}"/>
          </ac:picMkLst>
        </pc:picChg>
      </pc:sldChg>
      <pc:sldChg chg="addSp delSp modSp mod">
        <pc:chgData name="Pedro Miguel Baldaia Almeida E Sousa" userId="a5975659-c7fe-496d-b9f2-2a594c6f9be8" providerId="ADAL" clId="{97C6F08B-A7A6-4F7F-9912-B49BD0D6D6C4}" dt="2021-05-05T09:32:50.210" v="11" actId="1076"/>
        <pc:sldMkLst>
          <pc:docMk/>
          <pc:sldMk cId="3151949120" sldId="267"/>
        </pc:sldMkLst>
        <pc:picChg chg="del">
          <ac:chgData name="Pedro Miguel Baldaia Almeida E Sousa" userId="a5975659-c7fe-496d-b9f2-2a594c6f9be8" providerId="ADAL" clId="{97C6F08B-A7A6-4F7F-9912-B49BD0D6D6C4}" dt="2021-05-05T09:31:31.783" v="6" actId="478"/>
          <ac:picMkLst>
            <pc:docMk/>
            <pc:sldMk cId="3151949120" sldId="267"/>
            <ac:picMk id="6" creationId="{00000000-0000-0000-0000-000000000000}"/>
          </ac:picMkLst>
        </pc:picChg>
        <pc:picChg chg="add mod">
          <ac:chgData name="Pedro Miguel Baldaia Almeida E Sousa" userId="a5975659-c7fe-496d-b9f2-2a594c6f9be8" providerId="ADAL" clId="{97C6F08B-A7A6-4F7F-9912-B49BD0D6D6C4}" dt="2021-05-05T09:32:50.210" v="11" actId="1076"/>
          <ac:picMkLst>
            <pc:docMk/>
            <pc:sldMk cId="3151949120" sldId="267"/>
            <ac:picMk id="7" creationId="{8EDC4864-6D01-469A-85D0-FC9EA519EF4E}"/>
          </ac:picMkLst>
        </pc:picChg>
      </pc:sldChg>
      <pc:sldChg chg="addSp delSp modSp mod">
        <pc:chgData name="Pedro Miguel Baldaia Almeida E Sousa" userId="a5975659-c7fe-496d-b9f2-2a594c6f9be8" providerId="ADAL" clId="{97C6F08B-A7A6-4F7F-9912-B49BD0D6D6C4}" dt="2021-05-05T09:33:26.969" v="16" actId="1076"/>
        <pc:sldMkLst>
          <pc:docMk/>
          <pc:sldMk cId="1342077809" sldId="268"/>
        </pc:sldMkLst>
        <pc:picChg chg="add mod">
          <ac:chgData name="Pedro Miguel Baldaia Almeida E Sousa" userId="a5975659-c7fe-496d-b9f2-2a594c6f9be8" providerId="ADAL" clId="{97C6F08B-A7A6-4F7F-9912-B49BD0D6D6C4}" dt="2021-05-05T09:33:26.969" v="16" actId="1076"/>
          <ac:picMkLst>
            <pc:docMk/>
            <pc:sldMk cId="1342077809" sldId="268"/>
            <ac:picMk id="6" creationId="{5C2BA802-CB31-48FC-9387-43BA56CBA4E0}"/>
          </ac:picMkLst>
        </pc:picChg>
        <pc:picChg chg="del">
          <ac:chgData name="Pedro Miguel Baldaia Almeida E Sousa" userId="a5975659-c7fe-496d-b9f2-2a594c6f9be8" providerId="ADAL" clId="{97C6F08B-A7A6-4F7F-9912-B49BD0D6D6C4}" dt="2021-05-05T09:32:59.281" v="12" actId="478"/>
          <ac:picMkLst>
            <pc:docMk/>
            <pc:sldMk cId="1342077809" sldId="268"/>
            <ac:picMk id="7" creationId="{00000000-0000-0000-0000-00000000000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F72DB-E355-4CAB-B286-57EE922713F8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60578A-BCFF-42F3-9EC3-D698210CCE40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8966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71E6ED-75D0-4CDD-B85F-D2186B15CC60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0804DA-F672-4082-8E47-DE800C1CF3B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652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130425"/>
            <a:ext cx="58293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886200"/>
            <a:ext cx="48006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67CB3-69AD-419C-A3A8-08DFDCF5660E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960DC-01AC-4756-A891-455E1D1D8ABD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74645"/>
            <a:ext cx="154305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74645"/>
            <a:ext cx="45148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7F93-DE63-43DF-8E64-632B4A08CB3E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01479-AD2A-49A3-915B-6F42436D5013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4406907"/>
            <a:ext cx="58293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906714"/>
            <a:ext cx="58293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EC33A-7F90-4A49-A84F-B601FDCA7FC4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600207"/>
            <a:ext cx="302895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600207"/>
            <a:ext cx="302895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7B27-F28F-4C28-9531-922BC389D909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2" y="1535113"/>
            <a:ext cx="3030141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2" y="2174875"/>
            <a:ext cx="3030141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2" y="1535113"/>
            <a:ext cx="3031331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2" y="2174875"/>
            <a:ext cx="3031331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16436-9890-4FA1-B19B-EBAE12A5C6E2}" type="datetime1">
              <a:rPr lang="en-US" smtClean="0"/>
              <a:t>5/5/2021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B3B9-2FA6-4E6C-991F-5DA9265F961E}" type="datetime1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289CC-BE40-4E9E-9613-98E7A37184FE}" type="datetime1">
              <a:rPr lang="en-US" smtClean="0"/>
              <a:t>5/5/2021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3" y="273050"/>
            <a:ext cx="2256235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90" y="273055"/>
            <a:ext cx="3833813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3" y="1435107"/>
            <a:ext cx="2256235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D082E-D114-4558-A9A0-CB39171D2D44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4800600"/>
            <a:ext cx="41148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612775"/>
            <a:ext cx="41148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5367338"/>
            <a:ext cx="41148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08B3-93D4-49BD-B597-9485950A21E5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274638"/>
            <a:ext cx="6172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600207"/>
            <a:ext cx="6172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6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AA1C4-6C8F-487C-878E-E007349A7E6D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6356356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6356356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685783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685783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86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19201" y="2298870"/>
            <a:ext cx="7004309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99"/>
              </a:lnSpc>
            </a:pPr>
            <a:r>
              <a:rPr lang="en-US" sz="8000" dirty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ta Buri Bold"/>
              </a:rPr>
              <a:t>WayDailyOut</a:t>
            </a:r>
          </a:p>
        </p:txBody>
      </p:sp>
      <p:sp>
        <p:nvSpPr>
          <p:cNvPr id="18" name="Título 17"/>
          <p:cNvSpPr>
            <a:spLocks noGrp="1"/>
          </p:cNvSpPr>
          <p:nvPr>
            <p:ph type="ctrTitle"/>
          </p:nvPr>
        </p:nvSpPr>
        <p:spPr>
          <a:xfrm>
            <a:off x="3124200" y="5029200"/>
            <a:ext cx="2514600" cy="990600"/>
          </a:xfrm>
        </p:spPr>
        <p:txBody>
          <a:bodyPr>
            <a:normAutofit/>
          </a:bodyPr>
          <a:lstStyle/>
          <a:p>
            <a:r>
              <a:rPr lang="pt-PT" sz="2800" dirty="0">
                <a:solidFill>
                  <a:srgbClr val="FFFFFF"/>
                </a:solidFill>
                <a:latin typeface="Arita Buri Bold"/>
                <a:ea typeface="+mn-ea"/>
                <a:cs typeface="+mn-cs"/>
              </a:rPr>
              <a:t>Tema B</a:t>
            </a:r>
            <a:endParaRPr lang="en-GB" sz="2800" dirty="0">
              <a:solidFill>
                <a:srgbClr val="FFFFFF"/>
              </a:solidFill>
              <a:latin typeface="Arita Buri Bold"/>
              <a:ea typeface="+mn-ea"/>
              <a:cs typeface="+mn-cs"/>
            </a:endParaRPr>
          </a:p>
        </p:txBody>
      </p:sp>
      <p:sp>
        <p:nvSpPr>
          <p:cNvPr id="19" name="Subtítulo 18"/>
          <p:cNvSpPr>
            <a:spLocks noGrp="1"/>
          </p:cNvSpPr>
          <p:nvPr>
            <p:ph type="subTitle" idx="1"/>
          </p:nvPr>
        </p:nvSpPr>
        <p:spPr>
          <a:xfrm>
            <a:off x="2321054" y="8024898"/>
            <a:ext cx="4800600" cy="1752600"/>
          </a:xfrm>
        </p:spPr>
        <p:txBody>
          <a:bodyPr/>
          <a:lstStyle/>
          <a:p>
            <a:r>
              <a:rPr lang="pt-PT" dirty="0">
                <a:solidFill>
                  <a:schemeClr val="bg1">
                    <a:lumMod val="95000"/>
                  </a:schemeClr>
                </a:solidFill>
              </a:rPr>
              <a:t>Leonor Rodrigues</a:t>
            </a:r>
          </a:p>
          <a:p>
            <a:r>
              <a:rPr lang="pt-PT" dirty="0">
                <a:solidFill>
                  <a:schemeClr val="bg1">
                    <a:lumMod val="95000"/>
                  </a:schemeClr>
                </a:solidFill>
              </a:rPr>
              <a:t>Pedro Baldaia</a:t>
            </a:r>
          </a:p>
          <a:p>
            <a:r>
              <a:rPr lang="pt-PT" dirty="0">
                <a:solidFill>
                  <a:schemeClr val="bg1">
                    <a:lumMod val="95000"/>
                  </a:schemeClr>
                </a:solidFill>
              </a:rPr>
              <a:t>Sofia Ribeiro</a:t>
            </a:r>
            <a:endParaRPr lang="en-GB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7696200" y="3162300"/>
            <a:ext cx="5105400" cy="4724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3196389"/>
            <a:ext cx="5829300" cy="3886200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-465222"/>
            <a:ext cx="3810000" cy="2857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Protótipo digital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10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870732"/>
            <a:ext cx="3444586" cy="615343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848099"/>
            <a:ext cx="7452360" cy="419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34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Protótipo digital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11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650" y="2870732"/>
            <a:ext cx="3426885" cy="615343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859878"/>
            <a:ext cx="7452360" cy="417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10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>
                <a:solidFill>
                  <a:srgbClr val="09427D"/>
                </a:solidFill>
                <a:latin typeface="Porto Sans" panose="00000500000000000000" pitchFamily="50" charset="0"/>
              </a:rPr>
              <a:t>Índice</a:t>
            </a: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2</a:t>
            </a:fld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6" name="TextBox 3"/>
          <p:cNvSpPr txBox="1"/>
          <p:nvPr/>
        </p:nvSpPr>
        <p:spPr>
          <a:xfrm>
            <a:off x="2667000" y="2400300"/>
            <a:ext cx="11571135" cy="65844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Introdução                                                                           3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Metodologias e ferramentas                                              4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Requisitos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	</a:t>
            </a:r>
            <a:r>
              <a:rPr lang="pt-PT" sz="2400" dirty="0">
                <a:solidFill>
                  <a:srgbClr val="203C8A"/>
                </a:solidFill>
                <a:latin typeface="Open Sans Light"/>
              </a:rPr>
              <a:t>Requisitos Funcionais                                                        5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400" dirty="0">
                <a:solidFill>
                  <a:srgbClr val="203C8A"/>
                </a:solidFill>
                <a:latin typeface="Open Sans Light"/>
              </a:rPr>
              <a:t>	Requisitos Técnicos                                                           6</a:t>
            </a: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625" dirty="0" smtClean="0">
                <a:solidFill>
                  <a:srgbClr val="203C8A"/>
                </a:solidFill>
                <a:latin typeface="Open Sans Light"/>
              </a:rPr>
              <a:t>Identidade Gráfica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625" dirty="0" smtClean="0">
                <a:solidFill>
                  <a:srgbClr val="203C8A"/>
                </a:solidFill>
                <a:latin typeface="Open Sans Light"/>
              </a:rPr>
              <a:t>	</a:t>
            </a:r>
            <a:r>
              <a:rPr lang="pt-PT" sz="2800" dirty="0">
                <a:solidFill>
                  <a:srgbClr val="203C8A"/>
                </a:solidFill>
                <a:latin typeface="Open Sans Light"/>
              </a:rPr>
              <a:t> </a:t>
            </a: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Logotipo/Ícone                                                                  7</a:t>
            </a:r>
            <a:endParaRPr lang="pt-PT" sz="2400" dirty="0">
              <a:solidFill>
                <a:srgbClr val="203C8A"/>
              </a:solidFill>
              <a:latin typeface="Open Sans Light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400" dirty="0">
                <a:solidFill>
                  <a:srgbClr val="203C8A"/>
                </a:solidFill>
                <a:latin typeface="Open Sans Light"/>
              </a:rPr>
              <a:t>	 </a:t>
            </a: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Paleta de cores                                                                  8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400" dirty="0">
                <a:solidFill>
                  <a:srgbClr val="203C8A"/>
                </a:solidFill>
                <a:latin typeface="Open Sans Light"/>
              </a:rPr>
              <a:t>	</a:t>
            </a:r>
            <a:r>
              <a:rPr lang="pt-PT" sz="2400" dirty="0">
                <a:solidFill>
                  <a:srgbClr val="203C8A"/>
                </a:solidFill>
                <a:latin typeface="Open Sans Light"/>
              </a:rPr>
              <a:t> </a:t>
            </a: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Tipo de letra                                                                       9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Protótipo digital                                                                             10</a:t>
            </a:r>
            <a:endParaRPr lang="pt-PT" sz="2400" dirty="0">
              <a:solidFill>
                <a:srgbClr val="203C8A"/>
              </a:solidFill>
              <a:latin typeface="Open Sans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err="1">
                <a:solidFill>
                  <a:srgbClr val="09427D"/>
                </a:solidFill>
                <a:latin typeface="Porto Sans" panose="00000500000000000000" pitchFamily="50" charset="0"/>
              </a:rPr>
              <a:t>Introdução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90602" y="2933702"/>
            <a:ext cx="11571135" cy="47448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A aplicação que irá ser desenvolvida servirá para conciliar de forma saudável o teletrabalho e os deveres familiares. </a:t>
            </a:r>
          </a:p>
          <a:p>
            <a:pPr>
              <a:lnSpc>
                <a:spcPts val="3674"/>
              </a:lnSpc>
            </a:pP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O objetivo do projeto é a disponibilização de um conjunto de recursos que possam proporcionar o desenvolvimento de atividades permitindo a fidelização dos utilizadores através de técnicas de motivação baseadas em elementos de gamificação e proporcionar a possibilidade de localizar estruturas de apoio psicológico que se encontrem nas suas proximidades.</a:t>
            </a:r>
            <a:endParaRPr lang="en-GB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3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6438900"/>
            <a:ext cx="41529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7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>
                <a:solidFill>
                  <a:srgbClr val="09427D"/>
                </a:solidFill>
                <a:latin typeface="Porto Sans" panose="00000500000000000000" pitchFamily="50" charset="0"/>
              </a:rPr>
              <a:t>Metodologias e ferramentas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86709" y="2933702"/>
            <a:ext cx="11571135" cy="28469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Planeamento das diferentes fases, atividade e elementos do grupo, ferramenta utilizada: </a:t>
            </a:r>
            <a:r>
              <a:rPr lang="pt-PT" sz="2625" b="1" dirty="0">
                <a:solidFill>
                  <a:srgbClr val="203C8A"/>
                </a:solidFill>
                <a:latin typeface="Open Sans Light"/>
              </a:rPr>
              <a:t>TeamGantt</a:t>
            </a:r>
            <a:r>
              <a:rPr lang="pt-PT" sz="2625" dirty="0">
                <a:solidFill>
                  <a:srgbClr val="203C8A"/>
                </a:solidFill>
                <a:latin typeface="Open Sans Light"/>
              </a:rPr>
              <a:t>.</a:t>
            </a: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Realização de Sprint Meeting semanal aonde é definido as atividades a realizar até ao próximo Sprint, ferramenta utilizada: </a:t>
            </a:r>
            <a:r>
              <a:rPr lang="pt-PT" sz="2625" b="1" dirty="0">
                <a:solidFill>
                  <a:srgbClr val="203C8A"/>
                </a:solidFill>
                <a:latin typeface="Open Sans Light"/>
              </a:rPr>
              <a:t>Discord</a:t>
            </a:r>
            <a:r>
              <a:rPr lang="pt-PT" sz="2625" dirty="0">
                <a:solidFill>
                  <a:srgbClr val="203C8A"/>
                </a:solidFill>
                <a:latin typeface="Open Sans Light"/>
              </a:rPr>
              <a:t>.</a:t>
            </a: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4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937" y="5318125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2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>
                <a:solidFill>
                  <a:srgbClr val="09427D"/>
                </a:solidFill>
                <a:latin typeface="Porto Sans" panose="00000500000000000000" pitchFamily="50" charset="0"/>
              </a:rPr>
              <a:t>Requisitos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86707" y="2476500"/>
            <a:ext cx="11571135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Requisitos Funcionais</a:t>
            </a: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5</a:t>
            </a:fld>
            <a:endParaRPr lang="en-US" sz="1050" dirty="0">
              <a:solidFill>
                <a:schemeClr val="bg1"/>
              </a:solidFill>
            </a:endParaRPr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872594"/>
              </p:ext>
            </p:extLst>
          </p:nvPr>
        </p:nvGraphicFramePr>
        <p:xfrm>
          <a:off x="1752600" y="3543300"/>
          <a:ext cx="9906000" cy="6383868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58839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1487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0722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9106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  <a:latin typeface="Porto Sans" panose="00000500000000000000" pitchFamily="50" charset="0"/>
                        </a:rPr>
                        <a:t>Requisito</a:t>
                      </a:r>
                      <a:endParaRPr lang="en-GB" sz="20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  <a:latin typeface="Porto Sans" panose="00000500000000000000" pitchFamily="50" charset="0"/>
                        </a:rPr>
                        <a:t>Utilizador</a:t>
                      </a:r>
                      <a:endParaRPr lang="en-GB" sz="20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  <a:latin typeface="Porto Sans" panose="00000500000000000000" pitchFamily="50" charset="0"/>
                        </a:rPr>
                        <a:t>Administrador</a:t>
                      </a:r>
                      <a:endParaRPr lang="en-GB" sz="20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Gerir utilizadores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 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X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Gerir atividades (jogos, atividade, etc.)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 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X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Configurar gamificação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 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X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marL="0" algn="l" defTabSz="685783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b="1" kern="1200" dirty="0" smtClean="0">
                          <a:solidFill>
                            <a:schemeClr val="dk1"/>
                          </a:solidFill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Gerir estruturas de apoio psicológico</a:t>
                      </a:r>
                      <a:endParaRPr lang="en-GB" sz="1600" b="1" kern="1200" dirty="0">
                        <a:solidFill>
                          <a:schemeClr val="dk1"/>
                        </a:solidFill>
                        <a:effectLst/>
                        <a:latin typeface="Porto Sans" panose="00000500000000000000" pitchFamily="50" charset="0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 smtClean="0">
                          <a:effectLst/>
                          <a:latin typeface="Porto Sans" panose="00000500000000000000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GB" sz="16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Autenticação/Registo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X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 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Editar Perfil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X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 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Realizar Atividades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X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 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9106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Procurar estruturas psicológicas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>
                          <a:effectLst/>
                          <a:latin typeface="Porto Sans" panose="00000500000000000000" pitchFamily="50" charset="0"/>
                        </a:rPr>
                        <a:t>X</a:t>
                      </a:r>
                      <a:endParaRPr lang="en-GB" sz="140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 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Consultar tabelas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X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 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marL="0" algn="l" defTabSz="685783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b="1" kern="1200" dirty="0" smtClean="0">
                          <a:solidFill>
                            <a:schemeClr val="dk1"/>
                          </a:solidFill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Atividades favoritas</a:t>
                      </a:r>
                      <a:endParaRPr lang="en-GB" sz="1600" b="1" kern="1200" dirty="0">
                        <a:solidFill>
                          <a:schemeClr val="dk1"/>
                        </a:solidFill>
                        <a:effectLst/>
                        <a:latin typeface="Porto Sans" panose="00000500000000000000" pitchFamily="50" charset="0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 smtClean="0">
                          <a:effectLst/>
                          <a:latin typeface="Porto Sans" panose="00000500000000000000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GB" sz="16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GB" sz="16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 marL="0" algn="l" defTabSz="685783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b="1" kern="1200" dirty="0" smtClean="0">
                          <a:solidFill>
                            <a:schemeClr val="dk1"/>
                          </a:solidFill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Comentar atividades</a:t>
                      </a:r>
                      <a:endParaRPr lang="en-GB" sz="1600" b="1" kern="1200" dirty="0">
                        <a:solidFill>
                          <a:schemeClr val="dk1"/>
                        </a:solidFill>
                        <a:effectLst/>
                        <a:latin typeface="Porto Sans" panose="00000500000000000000" pitchFamily="50" charset="0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 smtClean="0">
                          <a:effectLst/>
                          <a:latin typeface="Porto Sans" panose="00000500000000000000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GB" sz="16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GB" sz="16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91067">
                <a:tc>
                  <a:txBody>
                    <a:bodyPr/>
                    <a:lstStyle/>
                    <a:p>
                      <a:pPr marL="0" algn="l" defTabSz="685783" rtl="0" eaLnBrk="1" latinLnBrk="0" hangingPunct="1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b="1" kern="1200" dirty="0" smtClean="0">
                          <a:solidFill>
                            <a:schemeClr val="dk1"/>
                          </a:solidFill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Consultar nº de atividades realizadas</a:t>
                      </a:r>
                      <a:endParaRPr lang="en-GB" sz="1600" b="1" kern="1200" dirty="0">
                        <a:solidFill>
                          <a:schemeClr val="dk1"/>
                        </a:solidFill>
                        <a:effectLst/>
                        <a:latin typeface="Porto Sans" panose="00000500000000000000" pitchFamily="50" charset="0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 smtClean="0">
                          <a:effectLst/>
                          <a:latin typeface="Porto Sans" panose="00000500000000000000" pitchFamily="50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GB" sz="16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en-GB" sz="16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12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>
                <a:solidFill>
                  <a:srgbClr val="09427D"/>
                </a:solidFill>
                <a:latin typeface="Porto Sans" panose="00000500000000000000" pitchFamily="50" charset="0"/>
              </a:rPr>
              <a:t>Requisitos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86709" y="2933700"/>
            <a:ext cx="11571135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Requisitos Técnicos</a:t>
            </a: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6</a:t>
            </a:fld>
            <a:endParaRPr lang="en-US" sz="1050" dirty="0">
              <a:solidFill>
                <a:schemeClr val="bg1"/>
              </a:solidFill>
            </a:endParaRPr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619383"/>
              </p:ext>
            </p:extLst>
          </p:nvPr>
        </p:nvGraphicFramePr>
        <p:xfrm>
          <a:off x="2286000" y="4305300"/>
          <a:ext cx="9433642" cy="3928536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4953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48064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9106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  <a:latin typeface="Porto Sans" panose="00000500000000000000" pitchFamily="50" charset="0"/>
                        </a:rPr>
                        <a:t>Categoria</a:t>
                      </a:r>
                      <a:endParaRPr lang="en-GB" sz="20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2000" dirty="0">
                          <a:effectLst/>
                          <a:latin typeface="Porto Sans" panose="00000500000000000000" pitchFamily="50" charset="0"/>
                        </a:rPr>
                        <a:t>Linguagem/Ferramentas</a:t>
                      </a:r>
                      <a:endParaRPr lang="en-GB" sz="20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Linguagem</a:t>
                      </a:r>
                      <a:r>
                        <a:rPr lang="pt-PT" sz="1600" baseline="0" dirty="0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 de marcação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HTML 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Linguagem de estilização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CSS 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Linguagem de programação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 err="1">
                          <a:effectLst/>
                          <a:latin typeface="Porto Sans" panose="00000500000000000000" pitchFamily="50" charset="0"/>
                        </a:rPr>
                        <a:t>JavaScript</a:t>
                      </a: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 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Framework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 err="1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Bootstrap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 err="1">
                          <a:effectLst/>
                          <a:latin typeface="Porto Sans" panose="00000500000000000000" pitchFamily="50" charset="0"/>
                        </a:rPr>
                        <a:t>API’s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DOM,</a:t>
                      </a:r>
                      <a:r>
                        <a:rPr lang="pt-PT" sz="1600" baseline="0" dirty="0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 Web </a:t>
                      </a:r>
                      <a:r>
                        <a:rPr lang="pt-PT" sz="1600" baseline="0" dirty="0" err="1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Storage</a:t>
                      </a:r>
                      <a:r>
                        <a:rPr lang="pt-PT" sz="1600" baseline="0" dirty="0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, </a:t>
                      </a:r>
                      <a:r>
                        <a:rPr lang="pt-PT" sz="1600" baseline="0" dirty="0" err="1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Maps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Editor de código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Visual</a:t>
                      </a:r>
                      <a:r>
                        <a:rPr lang="pt-PT" sz="1600" baseline="0" dirty="0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pt-PT" sz="1600" baseline="0" dirty="0" err="1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Studio</a:t>
                      </a:r>
                      <a:r>
                        <a:rPr lang="pt-PT" sz="1600" baseline="0" dirty="0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 </a:t>
                      </a:r>
                      <a:r>
                        <a:rPr lang="pt-PT" sz="1600" baseline="0" dirty="0" err="1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Code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>
                          <a:effectLst/>
                          <a:latin typeface="Porto Sans" panose="00000500000000000000" pitchFamily="50" charset="0"/>
                        </a:rPr>
                        <a:t>Gestor de Versões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pt-PT" sz="1600" dirty="0" err="1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Git</a:t>
                      </a:r>
                      <a:r>
                        <a:rPr lang="pt-PT" sz="1600" dirty="0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/</a:t>
                      </a:r>
                      <a:r>
                        <a:rPr lang="pt-PT" sz="1600" dirty="0" err="1">
                          <a:effectLst/>
                          <a:latin typeface="Porto Sans" panose="00000500000000000000" pitchFamily="50" charset="0"/>
                          <a:ea typeface="+mn-ea"/>
                          <a:cs typeface="+mn-cs"/>
                        </a:rPr>
                        <a:t>Github</a:t>
                      </a:r>
                      <a:endParaRPr lang="en-GB" sz="1400" dirty="0">
                        <a:effectLst/>
                        <a:latin typeface="Porto Sans" panose="00000500000000000000" pitchFamily="50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926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Identidade Gráfica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86709" y="2933700"/>
            <a:ext cx="11571135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pt-PT" sz="2625" dirty="0" smtClean="0">
                <a:solidFill>
                  <a:srgbClr val="203C8A"/>
                </a:solidFill>
                <a:latin typeface="Open Sans Light"/>
              </a:rPr>
              <a:t>Logotipo / Ícone</a:t>
            </a: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7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4126172"/>
            <a:ext cx="7066714" cy="2237234"/>
          </a:xfrm>
          <a:prstGeom prst="rect">
            <a:avLst/>
          </a:prstGeom>
        </p:spPr>
      </p:pic>
      <p:pic>
        <p:nvPicPr>
          <p:cNvPr id="8" name="Marcador de Posição de Conteúdo 11">
            <a:extLst>
              <a:ext uri="{FF2B5EF4-FFF2-40B4-BE49-F238E27FC236}">
                <a16:creationId xmlns:a16="http://schemas.microsoft.com/office/drawing/2014/main" xmlns="" id="{F8467943-27FF-471E-95F3-1E5224B62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819900"/>
            <a:ext cx="2398199" cy="239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2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Identidade Gráfica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86709" y="2933700"/>
            <a:ext cx="11571135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pt-PT" sz="2625" dirty="0" smtClean="0">
                <a:solidFill>
                  <a:srgbClr val="203C8A"/>
                </a:solidFill>
                <a:latin typeface="Open Sans Light"/>
              </a:rPr>
              <a:t>Paleta de cores</a:t>
            </a: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8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1026" name="Picture 2" descr="aaxaxxxa (1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92"/>
          <a:stretch>
            <a:fillRect/>
          </a:stretch>
        </p:blipFill>
        <p:spPr bwMode="auto">
          <a:xfrm>
            <a:off x="986709" y="4373539"/>
            <a:ext cx="5930531" cy="413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xmlns="" id="{5CF7EBDA-C254-4096-A7CB-2BC5F4560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4373001"/>
            <a:ext cx="5929669" cy="413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5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Identidade Gráfica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86709" y="2933700"/>
            <a:ext cx="11571135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pt-PT" sz="2625" dirty="0" smtClean="0">
                <a:solidFill>
                  <a:srgbClr val="203C8A"/>
                </a:solidFill>
                <a:latin typeface="Open Sans Light"/>
              </a:rPr>
              <a:t>Tipo de letra</a:t>
            </a: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9</a:t>
            </a:fld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7" name="TextBox 3"/>
          <p:cNvSpPr txBox="1"/>
          <p:nvPr/>
        </p:nvSpPr>
        <p:spPr>
          <a:xfrm>
            <a:off x="986709" y="5067300"/>
            <a:ext cx="5251653" cy="3012363"/>
          </a:xfrm>
          <a:prstGeom prst="rect">
            <a:avLst/>
          </a:prstGeom>
        </p:spPr>
        <p:txBody>
          <a:bodyPr wrap="square" lIns="0" tIns="0" rIns="0" bIns="0" numCol="1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2625" dirty="0" err="1" smtClean="0">
                <a:solidFill>
                  <a:srgbClr val="203C8A"/>
                </a:solidFill>
                <a:latin typeface="Handlee" panose="02000000000000000000" pitchFamily="2" charset="0"/>
              </a:rPr>
              <a:t>Handlee</a:t>
            </a:r>
            <a:endParaRPr lang="pt-PT" sz="2625" dirty="0" smtClean="0">
              <a:solidFill>
                <a:srgbClr val="203C8A"/>
              </a:solidFill>
              <a:latin typeface="Handlee" panose="02000000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PT" sz="1100" dirty="0" smtClean="0">
              <a:solidFill>
                <a:srgbClr val="203C8A"/>
              </a:solidFill>
              <a:latin typeface="Handlee" panose="02000000000000000000" pitchFamily="2" charset="0"/>
            </a:endParaRPr>
          </a:p>
          <a:p>
            <a:pPr lvl="1"/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Aa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Bb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Cc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Dd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Ee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Ff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Gg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Hh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Ii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Jj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Kk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Ll</a:t>
            </a:r>
            <a:endParaRPr lang="pt-PT" sz="2200" dirty="0" smtClean="0">
              <a:solidFill>
                <a:schemeClr val="tx2">
                  <a:lumMod val="50000"/>
                </a:schemeClr>
              </a:solidFill>
              <a:latin typeface="Handlee" panose="02000000000000000000" pitchFamily="2" charset="0"/>
            </a:endParaRPr>
          </a:p>
          <a:p>
            <a:pPr lvl="1"/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Mm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Nn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Oo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Pp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Qq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Rr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Ss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Tt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Uu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Vv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Ww</a:t>
            </a:r>
            <a:endParaRPr lang="pt-PT" sz="2200" dirty="0" smtClean="0">
              <a:solidFill>
                <a:schemeClr val="tx2">
                  <a:lumMod val="50000"/>
                </a:schemeClr>
              </a:solidFill>
              <a:latin typeface="Handlee" panose="02000000000000000000" pitchFamily="2" charset="0"/>
            </a:endParaRPr>
          </a:p>
          <a:p>
            <a:pPr lvl="1"/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Xx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Yy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Zz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0 1 2 3 4 5 6 7 8 9</a:t>
            </a:r>
            <a:endParaRPr lang="en-GB" sz="2200" dirty="0" smtClean="0">
              <a:solidFill>
                <a:schemeClr val="tx2">
                  <a:lumMod val="50000"/>
                </a:schemeClr>
              </a:solidFill>
              <a:latin typeface="Handlee" panose="02000000000000000000" pitchFamily="2" charset="0"/>
            </a:endParaRPr>
          </a:p>
          <a:p>
            <a:pPr marL="3200400" lvl="6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pt-PT" sz="2625" dirty="0" smtClean="0">
              <a:solidFill>
                <a:srgbClr val="203C8A"/>
              </a:solidFill>
              <a:latin typeface="Open Sans Light"/>
            </a:endParaRPr>
          </a:p>
          <a:p>
            <a:pPr lvl="6">
              <a:lnSpc>
                <a:spcPts val="3674"/>
              </a:lnSpc>
            </a:pP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          Regular</a:t>
            </a:r>
            <a:endParaRPr lang="pt-PT" sz="2400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7306191" y="5067300"/>
            <a:ext cx="5251653" cy="3012363"/>
          </a:xfrm>
          <a:prstGeom prst="rect">
            <a:avLst/>
          </a:prstGeom>
        </p:spPr>
        <p:txBody>
          <a:bodyPr wrap="square" lIns="0" tIns="0" rIns="0" bIns="0" numCol="1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2625" dirty="0" err="1" smtClean="0">
                <a:solidFill>
                  <a:srgbClr val="203C8A"/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Rubik</a:t>
            </a:r>
            <a:endParaRPr lang="pt-PT" sz="2625" dirty="0" smtClean="0">
              <a:solidFill>
                <a:srgbClr val="203C8A"/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PT" sz="1100" dirty="0" smtClean="0">
              <a:solidFill>
                <a:srgbClr val="203C8A"/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lvl="1"/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Aa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Bb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Cc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Dd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Ee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Ff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Gg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Hh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Ii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Jj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Kk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Ll</a:t>
            </a:r>
            <a:endParaRPr lang="pt-PT" sz="2200" dirty="0" smtClean="0">
              <a:solidFill>
                <a:schemeClr val="tx2">
                  <a:lumMod val="50000"/>
                </a:schemeClr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lvl="1"/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Mm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Nn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Oo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Pp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Qq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Rr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Ss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Tt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Uu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Vv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Ww</a:t>
            </a:r>
            <a:endParaRPr lang="pt-PT" sz="2200" dirty="0" smtClean="0">
              <a:solidFill>
                <a:schemeClr val="tx2">
                  <a:lumMod val="50000"/>
                </a:schemeClr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lvl="1"/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Xx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Yy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Zz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0 1 2 3 4 5 6 7 8 9</a:t>
            </a:r>
            <a:endParaRPr lang="en-GB" sz="2200" dirty="0" smtClean="0">
              <a:solidFill>
                <a:schemeClr val="tx2">
                  <a:lumMod val="50000"/>
                </a:schemeClr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marL="3200400" lvl="6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pt-PT" sz="2625" dirty="0" smtClean="0">
              <a:solidFill>
                <a:srgbClr val="203C8A"/>
              </a:solidFill>
              <a:latin typeface="Open Sans Light"/>
            </a:endParaRPr>
          </a:p>
          <a:p>
            <a:pPr lvl="6">
              <a:lnSpc>
                <a:spcPts val="3674"/>
              </a:lnSpc>
            </a:pP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          Regular</a:t>
            </a:r>
            <a:endParaRPr lang="pt-PT" sz="2400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0614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327</Words>
  <Application>Microsoft Office PowerPoint</Application>
  <PresentationFormat>Personalizados</PresentationFormat>
  <Paragraphs>111</Paragraphs>
  <Slides>11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11</vt:i4>
      </vt:variant>
    </vt:vector>
  </HeadingPairs>
  <TitlesOfParts>
    <vt:vector size="20" baseType="lpstr">
      <vt:lpstr>Calibri</vt:lpstr>
      <vt:lpstr>Porto Sans</vt:lpstr>
      <vt:lpstr>Arita Buri Bold</vt:lpstr>
      <vt:lpstr>Arial</vt:lpstr>
      <vt:lpstr>Times New Roman</vt:lpstr>
      <vt:lpstr>Handlee</vt:lpstr>
      <vt:lpstr>Rubik</vt:lpstr>
      <vt:lpstr>Open Sans Light</vt:lpstr>
      <vt:lpstr>Office Theme</vt:lpstr>
      <vt:lpstr>Tema B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WayDailyOut</dc:title>
  <cp:lastModifiedBy>Pc</cp:lastModifiedBy>
  <cp:revision>15</cp:revision>
  <dcterms:created xsi:type="dcterms:W3CDTF">2006-08-16T00:00:00Z</dcterms:created>
  <dcterms:modified xsi:type="dcterms:W3CDTF">2021-05-05T13:59:19Z</dcterms:modified>
  <dc:identifier>DAEaPWWqO5w</dc:identifier>
</cp:coreProperties>
</file>

<file path=docProps/thumbnail.jpeg>
</file>